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62" r:id="rId2"/>
    <p:sldId id="257" r:id="rId3"/>
    <p:sldId id="295" r:id="rId4"/>
    <p:sldId id="296" r:id="rId5"/>
    <p:sldId id="268" r:id="rId6"/>
    <p:sldId id="304" r:id="rId7"/>
    <p:sldId id="279" r:id="rId8"/>
    <p:sldId id="285" r:id="rId9"/>
    <p:sldId id="271" r:id="rId10"/>
    <p:sldId id="278" r:id="rId11"/>
    <p:sldId id="270" r:id="rId12"/>
    <p:sldId id="305" r:id="rId13"/>
    <p:sldId id="281" r:id="rId14"/>
    <p:sldId id="282" r:id="rId15"/>
    <p:sldId id="283" r:id="rId16"/>
    <p:sldId id="306" r:id="rId17"/>
    <p:sldId id="297" r:id="rId18"/>
    <p:sldId id="298" r:id="rId19"/>
    <p:sldId id="307" r:id="rId20"/>
    <p:sldId id="299" r:id="rId21"/>
    <p:sldId id="294" r:id="rId22"/>
    <p:sldId id="291" r:id="rId23"/>
    <p:sldId id="292" r:id="rId24"/>
    <p:sldId id="293" r:id="rId25"/>
    <p:sldId id="300" r:id="rId26"/>
    <p:sldId id="308" r:id="rId27"/>
    <p:sldId id="301" r:id="rId28"/>
    <p:sldId id="302" r:id="rId29"/>
    <p:sldId id="303" r:id="rId30"/>
    <p:sldId id="261" r:id="rId3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HY견고딕" panose="02030600000101010101" pitchFamily="18" charset="-127"/>
      <p:regular r:id="rId35"/>
    </p:embeddedFont>
    <p:embeddedFont>
      <p:font typeface="Arial Unicode MS" panose="020B0604020202020204" pitchFamily="50" charset="-127"/>
      <p:regular r:id="rId36"/>
    </p:embeddedFont>
    <p:embeddedFont>
      <p:font typeface="나눔고딕" panose="020B0600000101010101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533"/>
    <a:srgbClr val="32221D"/>
    <a:srgbClr val="1F150F"/>
    <a:srgbClr val="251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50" autoAdjust="0"/>
    <p:restoredTop sz="96582" autoAdjust="0"/>
  </p:normalViewPr>
  <p:slideViewPr>
    <p:cSldViewPr>
      <p:cViewPr varScale="1">
        <p:scale>
          <a:sx n="121" d="100"/>
          <a:sy n="121" d="100"/>
        </p:scale>
        <p:origin x="1320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C498-7C01-4663-9CFF-A854F0CC1B2B}" type="datetimeFigureOut">
              <a:rPr lang="ko-KR" altLang="en-US" smtClean="0"/>
              <a:pPr/>
              <a:t>2015-07-25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0AA2-7ED5-4581-AFF2-CFB1B58975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23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9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C0AA2-7ED5-4581-AFF2-CFB1B589756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47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81789" y="6485913"/>
            <a:ext cx="215796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3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30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3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 descr="C:\Documents and Settings\nhn\바탕 화면\toast.png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699792" y="2420890"/>
            <a:ext cx="5715000" cy="5133975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7" descr="C:\Documents and Settings\nhn\바탕 화면\04.png"/>
          <p:cNvPicPr>
            <a:picLocks noChangeAspect="1" noChangeArrowheads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 rot="21050944">
            <a:off x="-1333121" y="2650814"/>
            <a:ext cx="3859678" cy="3925253"/>
          </a:xfrm>
          <a:prstGeom prst="rect">
            <a:avLst/>
          </a:prstGeom>
          <a:noFill/>
        </p:spPr>
      </p:pic>
      <p:pic>
        <p:nvPicPr>
          <p:cNvPr id="21" name="Picture 12" descr="C:\Documents and Settings\nhn\바탕 화면\003.png"/>
          <p:cNvPicPr>
            <a:picLocks noChangeAspect="1" noChangeArrowheads="1"/>
          </p:cNvPicPr>
          <p:nvPr userDrawn="1"/>
        </p:nvPicPr>
        <p:blipFill>
          <a:blip r:embed="rId5" cstate="email"/>
          <a:srcRect/>
          <a:stretch>
            <a:fillRect/>
          </a:stretch>
        </p:blipFill>
        <p:spPr bwMode="auto">
          <a:xfrm rot="21232807">
            <a:off x="968338" y="399274"/>
            <a:ext cx="2749624" cy="2787551"/>
          </a:xfrm>
          <a:prstGeom prst="rect">
            <a:avLst/>
          </a:prstGeom>
          <a:noFill/>
        </p:spPr>
      </p:pic>
      <p:pic>
        <p:nvPicPr>
          <p:cNvPr id="22" name="Picture 3" descr="C:\Documents and Settings\nhn\바탕 화면\006.png"/>
          <p:cNvPicPr>
            <a:picLocks noChangeAspect="1" noChangeArrowheads="1"/>
          </p:cNvPicPr>
          <p:nvPr userDrawn="1"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974626" y="4293096"/>
            <a:ext cx="2169374" cy="3162201"/>
          </a:xfrm>
          <a:prstGeom prst="rect">
            <a:avLst/>
          </a:prstGeom>
          <a:noFill/>
        </p:spPr>
      </p:pic>
      <p:pic>
        <p:nvPicPr>
          <p:cNvPr id="23" name="Picture 2" descr="C:\Documents and Settings\nhn\바탕 화면\002.png"/>
          <p:cNvPicPr>
            <a:picLocks noChangeAspect="1" noChangeArrowheads="1"/>
          </p:cNvPicPr>
          <p:nvPr userDrawn="1"/>
        </p:nvPicPr>
        <p:blipFill>
          <a:blip r:embed="rId7" cstate="email"/>
          <a:srcRect/>
          <a:stretch>
            <a:fillRect/>
          </a:stretch>
        </p:blipFill>
        <p:spPr bwMode="auto">
          <a:xfrm rot="20780109">
            <a:off x="7292154" y="1623568"/>
            <a:ext cx="2016224" cy="193368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9144000" cy="162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563194"/>
            <a:ext cx="8229600" cy="1143000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종이.pn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463377" y="1192113"/>
            <a:ext cx="6276975" cy="4829175"/>
          </a:xfrm>
          <a:prstGeom prst="rect">
            <a:avLst/>
          </a:prstGeom>
        </p:spPr>
      </p:pic>
      <p:pic>
        <p:nvPicPr>
          <p:cNvPr id="7" name="그림 6" descr="콩1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8" name="그림 7" descr="콩2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9" name="그림 8" descr="콩3.png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10" name="그림 9" descr="토마토2.png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7524328" y="4936529"/>
            <a:ext cx="990600" cy="1047750"/>
          </a:xfrm>
          <a:prstGeom prst="rect">
            <a:avLst/>
          </a:prstGeom>
        </p:spPr>
      </p:pic>
      <p:pic>
        <p:nvPicPr>
          <p:cNvPr id="11" name="그림 10" descr="토마토1.png"/>
          <p:cNvPicPr>
            <a:picLocks noChangeAspect="1"/>
          </p:cNvPicPr>
          <p:nvPr userDrawn="1"/>
        </p:nvPicPr>
        <p:blipFill>
          <a:blip r:embed="rId7" cstate="email"/>
          <a:stretch>
            <a:fillRect/>
          </a:stretch>
        </p:blipFill>
        <p:spPr>
          <a:xfrm>
            <a:off x="8060658" y="4101409"/>
            <a:ext cx="933450" cy="9620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7488832" cy="1008112"/>
          </a:xfrm>
        </p:spPr>
        <p:txBody>
          <a:bodyPr>
            <a:noAutofit/>
          </a:bodyPr>
          <a:lstStyle>
            <a:lvl1pPr algn="ctr">
              <a:defRPr sz="3600" b="0">
                <a:effectLst/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D285336-B94E-4070-8149-EB7D54973E49}" type="datetimeFigureOut">
              <a:rPr lang="ko-KR" altLang="en-US" smtClean="0"/>
              <a:pPr/>
              <a:t>2015-07-25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931056" y="5270728"/>
            <a:ext cx="4464496" cy="534536"/>
          </a:xfrm>
        </p:spPr>
        <p:txBody>
          <a:bodyPr>
            <a:normAutofit/>
          </a:bodyPr>
          <a:lstStyle>
            <a:lvl1pPr marL="0" indent="0" algn="l">
              <a:buNone/>
              <a:defRPr sz="11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1900084" y="5259680"/>
            <a:ext cx="1008112" cy="545584"/>
          </a:xfrm>
        </p:spPr>
        <p:txBody>
          <a:bodyPr anchor="ctr">
            <a:normAutofit/>
          </a:bodyPr>
          <a:lstStyle>
            <a:lvl1pPr marL="0" indent="0">
              <a:buNone/>
              <a:defRPr sz="1800" b="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재료명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336-B94E-4070-8149-EB7D54973E49}" type="datetimeFigureOut">
              <a:rPr lang="ko-KR" altLang="en-US" smtClean="0"/>
              <a:pPr/>
              <a:t>2015-07-25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7755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336-B94E-4070-8149-EB7D54973E49}" type="datetimeFigureOut">
              <a:rPr lang="ko-KR" altLang="en-US" smtClean="0"/>
              <a:pPr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5336-B94E-4070-8149-EB7D54973E49}" type="datetimeFigureOut">
              <a:rPr lang="ko-KR" altLang="en-US" smtClean="0"/>
              <a:pPr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D285336-B94E-4070-8149-EB7D54973E49}" type="datetimeFigureOut">
              <a:rPr lang="ko-KR" altLang="en-US" smtClean="0"/>
              <a:pPr/>
              <a:t>2015-07-25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7553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773778C2-B992-4614-AB9C-84BF9E6C76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4" r:id="rId4"/>
    <p:sldLayoutId id="2147483649" r:id="rId5"/>
    <p:sldLayoutId id="2147483650" r:id="rId6"/>
  </p:sldLayoutIdLst>
  <p:txStyles>
    <p:titleStyle>
      <a:lvl1pPr algn="l" defTabSz="914400" rtl="0" eaLnBrk="1" latinLnBrk="1" hangingPunct="1">
        <a:spcBef>
          <a:spcPct val="0"/>
        </a:spcBef>
        <a:buNone/>
        <a:defRPr sz="4200" b="1" kern="1200">
          <a:solidFill>
            <a:srgbClr val="32221D"/>
          </a:solidFill>
          <a:effectLst/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b="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12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12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hangeul.naver.com/fon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toast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699792" y="2420890"/>
            <a:ext cx="5715000" cy="5133975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7" descr="C:\Documents and Settings\nhn\바탕 화면\04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21050944">
            <a:off x="-1333121" y="2650814"/>
            <a:ext cx="3859678" cy="3925253"/>
          </a:xfrm>
          <a:prstGeom prst="rect">
            <a:avLst/>
          </a:prstGeom>
          <a:noFill/>
        </p:spPr>
      </p:pic>
      <p:pic>
        <p:nvPicPr>
          <p:cNvPr id="13" name="Picture 12" descr="C:\Documents and Settings\nhn\바탕 화면\003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21232807">
            <a:off x="968338" y="399274"/>
            <a:ext cx="2749624" cy="2787551"/>
          </a:xfrm>
          <a:prstGeom prst="rect">
            <a:avLst/>
          </a:prstGeom>
          <a:noFill/>
        </p:spPr>
      </p:pic>
      <p:pic>
        <p:nvPicPr>
          <p:cNvPr id="14" name="Picture 3" descr="C:\Documents and Settings\nhn\바탕 화면\006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974626" y="4293096"/>
            <a:ext cx="2169374" cy="3162201"/>
          </a:xfrm>
          <a:prstGeom prst="rect">
            <a:avLst/>
          </a:prstGeom>
          <a:noFill/>
        </p:spPr>
      </p:pic>
      <p:pic>
        <p:nvPicPr>
          <p:cNvPr id="15" name="Picture 2" descr="C:\Documents and Settings\nhn\바탕 화면\002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20780109">
            <a:off x="7292154" y="1623568"/>
            <a:ext cx="2016224" cy="1933689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162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/>
          <p:cNvSpPr>
            <a:spLocks noGrp="1"/>
          </p:cNvSpPr>
          <p:nvPr>
            <p:ph type="ctrTitle"/>
          </p:nvPr>
        </p:nvSpPr>
        <p:spPr>
          <a:xfrm>
            <a:off x="3518883" y="408444"/>
            <a:ext cx="2106234" cy="811911"/>
          </a:xfrm>
          <a:noFill/>
        </p:spPr>
        <p:txBody>
          <a:bodyPr anchor="ctr" anchorCtr="1">
            <a:noAutofit/>
          </a:bodyPr>
          <a:lstStyle/>
          <a:p>
            <a:r>
              <a:rPr lang="en-US" altLang="ko-KR" b="1" spc="300" dirty="0" err="1" smtClean="0">
                <a:solidFill>
                  <a:srgbClr val="32221D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Flook</a:t>
            </a:r>
            <a:endParaRPr lang="ko-KR" altLang="en-US" b="1" spc="300" dirty="0">
              <a:solidFill>
                <a:srgbClr val="32221D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668344" y="1260927"/>
            <a:ext cx="1899828" cy="419884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1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200" b="1" kern="1200">
                <a:solidFill>
                  <a:srgbClr val="32221D"/>
                </a:solidFill>
                <a:effectLst/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1400" spc="-15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Team R2D2</a:t>
            </a:r>
            <a:endParaRPr lang="ko-KR" altLang="en-US" sz="1400" spc="-1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9016" y="4895257"/>
            <a:ext cx="6721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4. </a:t>
            </a:r>
            <a:r>
              <a:rPr lang="ko-KR" altLang="en-US" sz="1500" dirty="0"/>
              <a:t>시스템은 사용자에게 선택한 회원가입 방법의 </a:t>
            </a:r>
            <a:r>
              <a:rPr lang="ko-KR" altLang="en-US" sz="1500"/>
              <a:t>로그인 </a:t>
            </a:r>
            <a:r>
              <a:rPr lang="ko-KR" altLang="en-US" sz="1500" smtClean="0"/>
              <a:t>정보를 </a:t>
            </a:r>
            <a:r>
              <a:rPr lang="ko-KR" altLang="en-US" sz="1500" dirty="0"/>
              <a:t>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5. </a:t>
            </a:r>
            <a:r>
              <a:rPr lang="ko-KR" altLang="en-US" sz="1500" dirty="0"/>
              <a:t>사용자는 시스템에게 </a:t>
            </a:r>
            <a:r>
              <a:rPr lang="ko-KR" altLang="en-US" sz="1500"/>
              <a:t>로그인 </a:t>
            </a:r>
            <a:r>
              <a:rPr lang="ko-KR" altLang="en-US" sz="1500" smtClean="0"/>
              <a:t>정보를 </a:t>
            </a:r>
            <a:r>
              <a:rPr lang="ko-KR" altLang="en-US" sz="1500" dirty="0"/>
              <a:t>제공하고 확인을 </a:t>
            </a:r>
            <a:r>
              <a:rPr lang="ko-KR" altLang="en-US" sz="1500"/>
              <a:t>요청한다</a:t>
            </a:r>
            <a:r>
              <a:rPr lang="en-US" altLang="ko-KR" sz="1500" smtClean="0"/>
              <a:t>.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l="15462" t="7112" r="65470" b="77634"/>
          <a:stretch/>
        </p:blipFill>
        <p:spPr>
          <a:xfrm>
            <a:off x="3682079" y="1235377"/>
            <a:ext cx="2330082" cy="10485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149" y="9221971"/>
            <a:ext cx="3505200" cy="1590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364" y="7302226"/>
            <a:ext cx="3505200" cy="1590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90364" y="9221972"/>
            <a:ext cx="3505200" cy="1590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90364" y="7302227"/>
            <a:ext cx="3505200" cy="15906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3"/>
          <a:srcRect l="40691" t="29484" r="40673" b="29787"/>
          <a:stretch/>
        </p:blipFill>
        <p:spPr>
          <a:xfrm>
            <a:off x="912449" y="1252072"/>
            <a:ext cx="2769629" cy="34048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0930" y="2363331"/>
            <a:ext cx="2222715" cy="10086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9168" y="3453704"/>
            <a:ext cx="2167122" cy="983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286" y="1235487"/>
            <a:ext cx="2394098" cy="108645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3420" y="2348315"/>
            <a:ext cx="2394098" cy="10864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3705" y="3434767"/>
            <a:ext cx="2394098" cy="10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1835" y="4917728"/>
            <a:ext cx="741260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6. </a:t>
            </a:r>
            <a:r>
              <a:rPr lang="ko-KR" altLang="en-US" sz="1500" dirty="0"/>
              <a:t>시스템은 </a:t>
            </a:r>
            <a:r>
              <a:rPr lang="ko-KR" altLang="en-US" sz="1500" dirty="0" err="1"/>
              <a:t>로그인정보를</a:t>
            </a:r>
            <a:r>
              <a:rPr lang="ko-KR" altLang="en-US" sz="1500" dirty="0"/>
              <a:t> 확인 후</a:t>
            </a:r>
            <a:r>
              <a:rPr lang="en-US" altLang="ko-KR" sz="1500" dirty="0"/>
              <a:t>, “</a:t>
            </a:r>
            <a:r>
              <a:rPr lang="ko-KR" altLang="en-US" sz="1500" dirty="0"/>
              <a:t>회원가입이 완료되었습니다</a:t>
            </a:r>
            <a:r>
              <a:rPr lang="ko-KR" altLang="en-US" sz="1500" dirty="0" smtClean="0"/>
              <a:t>” 메시지를 </a:t>
            </a:r>
            <a:r>
              <a:rPr lang="ko-KR" altLang="en-US" sz="1500" dirty="0"/>
              <a:t>제공한다</a:t>
            </a:r>
          </a:p>
          <a:p>
            <a:endParaRPr lang="ko-KR" altLang="en-US" sz="1500" dirty="0"/>
          </a:p>
          <a:p>
            <a:r>
              <a:rPr lang="en-US" altLang="ko-KR" sz="1500" dirty="0"/>
              <a:t>7. </a:t>
            </a:r>
            <a:r>
              <a:rPr lang="ko-KR" altLang="en-US" sz="1500" dirty="0"/>
              <a:t>사용자는 메시지를 확인하고 </a:t>
            </a:r>
            <a:r>
              <a:rPr lang="ko-KR" altLang="en-US" sz="1500" dirty="0" err="1"/>
              <a:t>유즈케이스</a:t>
            </a:r>
            <a:r>
              <a:rPr lang="ko-KR" altLang="en-US" sz="1500" dirty="0"/>
              <a:t> 종료를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8. </a:t>
            </a:r>
            <a:r>
              <a:rPr lang="ko-KR" altLang="en-US" sz="1500" dirty="0"/>
              <a:t>시스템은 </a:t>
            </a:r>
            <a:r>
              <a:rPr lang="ko-KR" altLang="en-US" sz="1500" dirty="0" err="1"/>
              <a:t>유즈케이스를</a:t>
            </a:r>
            <a:r>
              <a:rPr lang="ko-KR" altLang="en-US" sz="1500" dirty="0"/>
              <a:t> 종료한다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839" y="2049151"/>
            <a:ext cx="3505200" cy="15906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l="40691" t="29484" r="40673" b="29787"/>
          <a:stretch/>
        </p:blipFill>
        <p:spPr>
          <a:xfrm>
            <a:off x="926387" y="1210792"/>
            <a:ext cx="2769629" cy="34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1988839"/>
            <a:ext cx="5904656" cy="3626507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UC002</a:t>
            </a:r>
            <a:r>
              <a:rPr lang="en-US" altLang="ko-KR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로그인하다</a:t>
            </a:r>
            <a:endParaRPr lang="ko-KR" altLang="en-US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1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1835" y="4917728"/>
            <a:ext cx="560281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사용자는 시스템에게 </a:t>
            </a:r>
            <a:r>
              <a:rPr lang="ko-KR" altLang="en-US" sz="1500" dirty="0" err="1"/>
              <a:t>로그인을</a:t>
            </a:r>
            <a:r>
              <a:rPr lang="ko-KR" altLang="en-US" sz="1500" dirty="0"/>
              <a:t>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ko-KR" altLang="en-US" sz="1500" dirty="0"/>
              <a:t>시스템은 사용자에게 로그인 방법</a:t>
            </a:r>
            <a:r>
              <a:rPr lang="en-US" altLang="ko-KR" sz="1500" dirty="0"/>
              <a:t>(N-1)</a:t>
            </a:r>
            <a:r>
              <a:rPr lang="ko-KR" altLang="en-US" sz="1500" dirty="0"/>
              <a:t>의 선택을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3. </a:t>
            </a:r>
            <a:r>
              <a:rPr lang="ko-KR" altLang="en-US" sz="1500" dirty="0"/>
              <a:t>사용자는 시스템에게 로그인 방법</a:t>
            </a:r>
            <a:r>
              <a:rPr lang="en-US" altLang="ko-KR" sz="1500" dirty="0"/>
              <a:t>(N-1)</a:t>
            </a:r>
            <a:r>
              <a:rPr lang="ko-KR" altLang="en-US" sz="1500" dirty="0"/>
              <a:t>을 </a:t>
            </a:r>
            <a:r>
              <a:rPr lang="ko-KR" altLang="en-US" sz="1500"/>
              <a:t>선택한다</a:t>
            </a:r>
            <a:r>
              <a:rPr lang="en-US" altLang="ko-KR" sz="1500" smtClean="0"/>
              <a:t>.</a:t>
            </a:r>
            <a:endParaRPr lang="ko-KR" altLang="en-US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446" y="1124744"/>
            <a:ext cx="6672745" cy="37534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40798" t="30831" r="41063" b="25227"/>
          <a:stretch/>
        </p:blipFill>
        <p:spPr>
          <a:xfrm>
            <a:off x="3275855" y="1124744"/>
            <a:ext cx="2754525" cy="37534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67744" y="2708920"/>
            <a:ext cx="4490332" cy="784830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bg1">
                <a:lumMod val="8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N-1. </a:t>
            </a:r>
            <a:r>
              <a:rPr lang="ko-KR" altLang="en-US" sz="1500" dirty="0"/>
              <a:t>로그인 방법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 smtClean="0"/>
              <a:t>  - </a:t>
            </a:r>
            <a:r>
              <a:rPr lang="ko-KR" altLang="en-US" sz="1500" dirty="0" smtClean="0"/>
              <a:t>비회원 </a:t>
            </a:r>
            <a:r>
              <a:rPr lang="ko-KR" altLang="en-US" sz="1500" dirty="0"/>
              <a:t>로그인</a:t>
            </a:r>
            <a:r>
              <a:rPr lang="en-US" altLang="ko-KR" sz="1500" dirty="0"/>
              <a:t>,Facebook</a:t>
            </a:r>
            <a:r>
              <a:rPr lang="ko-KR" altLang="en-US" sz="1500" dirty="0"/>
              <a:t>로그인</a:t>
            </a:r>
            <a:r>
              <a:rPr lang="en-US" altLang="ko-KR" sz="1500" dirty="0"/>
              <a:t>, email</a:t>
            </a:r>
            <a:r>
              <a:rPr lang="ko-KR" altLang="en-US" sz="1500" dirty="0"/>
              <a:t>로그인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0501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1835" y="5222932"/>
            <a:ext cx="55915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4. </a:t>
            </a:r>
            <a:r>
              <a:rPr lang="ko-KR" altLang="en-US" sz="1500" dirty="0"/>
              <a:t>시스템은 사용자에게 로그인 정보</a:t>
            </a:r>
            <a:r>
              <a:rPr lang="en-US" altLang="ko-KR" sz="1500" dirty="0"/>
              <a:t>(N-2)</a:t>
            </a:r>
            <a:r>
              <a:rPr lang="ko-KR" altLang="en-US" sz="1500" dirty="0"/>
              <a:t>의 입력을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5. </a:t>
            </a:r>
            <a:r>
              <a:rPr lang="ko-KR" altLang="en-US" sz="1500" dirty="0"/>
              <a:t>사용자는 시스템에게 로그인 정보를 </a:t>
            </a:r>
            <a:r>
              <a:rPr lang="ko-KR" altLang="en-US" sz="1500"/>
              <a:t>입력한다</a:t>
            </a:r>
            <a:r>
              <a:rPr lang="en-US" altLang="ko-KR" sz="1500" smtClean="0"/>
              <a:t>.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40798" t="30831" r="41063" b="25227"/>
          <a:stretch/>
        </p:blipFill>
        <p:spPr>
          <a:xfrm>
            <a:off x="851645" y="1124744"/>
            <a:ext cx="2754525" cy="37534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57872" y="1412776"/>
            <a:ext cx="1640193" cy="553998"/>
          </a:xfrm>
          <a:prstGeom prst="rect">
            <a:avLst/>
          </a:prstGeom>
          <a:solidFill>
            <a:schemeClr val="bg1"/>
          </a:solidFill>
          <a:effectLst>
            <a:glow>
              <a:schemeClr val="bg1">
                <a:lumMod val="8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N-2 </a:t>
            </a:r>
            <a:r>
              <a:rPr lang="ko-KR" altLang="en-US" sz="1500" dirty="0"/>
              <a:t>로그인 정보</a:t>
            </a:r>
          </a:p>
          <a:p>
            <a:r>
              <a:rPr lang="en-US" altLang="ko-KR" sz="1500" dirty="0" smtClean="0"/>
              <a:t>  </a:t>
            </a:r>
            <a:r>
              <a:rPr lang="en-US" altLang="ko-KR" sz="1500" smtClean="0"/>
              <a:t>- </a:t>
            </a:r>
            <a:r>
              <a:rPr lang="en-US" altLang="ko-KR" sz="1500" smtClean="0"/>
              <a:t>id/password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40598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1835" y="5222932"/>
            <a:ext cx="58945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4. </a:t>
            </a:r>
            <a:r>
              <a:rPr lang="ko-KR" altLang="en-US" sz="1500" dirty="0"/>
              <a:t>시스템은 사용자에게 로그인 정보</a:t>
            </a:r>
            <a:r>
              <a:rPr lang="en-US" altLang="ko-KR" sz="1500" dirty="0"/>
              <a:t>(N-2)</a:t>
            </a:r>
            <a:r>
              <a:rPr lang="ko-KR" altLang="en-US" sz="1500" dirty="0"/>
              <a:t>의 입력을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5. </a:t>
            </a:r>
            <a:r>
              <a:rPr lang="ko-KR" altLang="en-US" sz="1500" dirty="0"/>
              <a:t>사용자는 시스템에게 로그인 정보를 </a:t>
            </a:r>
            <a:r>
              <a:rPr lang="ko-KR" altLang="en-US" sz="1500"/>
              <a:t>입력한다</a:t>
            </a:r>
            <a:r>
              <a:rPr lang="en-US" altLang="ko-KR" sz="1500" smtClean="0"/>
              <a:t>.(A-2)(A-3)(A-4)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40798" t="30831" r="41063" b="25227"/>
          <a:stretch/>
        </p:blipFill>
        <p:spPr>
          <a:xfrm>
            <a:off x="851645" y="1124744"/>
            <a:ext cx="2754525" cy="37534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06171" y="1124744"/>
            <a:ext cx="5137920" cy="2169825"/>
          </a:xfrm>
          <a:prstGeom prst="rect">
            <a:avLst/>
          </a:prstGeom>
          <a:solidFill>
            <a:schemeClr val="bg1"/>
          </a:solidFill>
          <a:effectLst>
            <a:glow>
              <a:schemeClr val="bg1">
                <a:lumMod val="8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A-3 </a:t>
            </a:r>
            <a:r>
              <a:rPr lang="ko-KR" altLang="en-US" sz="1500" dirty="0"/>
              <a:t>사용자가 선택한 로그인 방법에 해당하는 </a:t>
            </a:r>
            <a:endParaRPr lang="en-US" altLang="ko-KR" sz="1500" dirty="0" smtClean="0"/>
          </a:p>
          <a:p>
            <a:r>
              <a:rPr lang="en-US" altLang="ko-KR" sz="1500" dirty="0"/>
              <a:t> </a:t>
            </a:r>
            <a:r>
              <a:rPr lang="en-US" altLang="ko-KR" sz="1500" dirty="0" smtClean="0"/>
              <a:t>      </a:t>
            </a:r>
            <a:r>
              <a:rPr lang="ko-KR" altLang="en-US" sz="1500" dirty="0" smtClean="0"/>
              <a:t>아이디가 </a:t>
            </a:r>
            <a:r>
              <a:rPr lang="ko-KR" altLang="en-US" sz="1500" dirty="0"/>
              <a:t>존재하지 </a:t>
            </a:r>
            <a:r>
              <a:rPr lang="ko-KR" altLang="en-US" sz="1500" dirty="0" err="1" smtClean="0"/>
              <a:t>않을경우</a:t>
            </a:r>
            <a:endParaRPr lang="en-US" altLang="ko-KR" sz="1500" dirty="0"/>
          </a:p>
          <a:p>
            <a:r>
              <a:rPr lang="en-US" altLang="ko-KR" sz="1500" dirty="0"/>
              <a:t>1. “</a:t>
            </a:r>
            <a:r>
              <a:rPr lang="ko-KR" altLang="en-US" sz="1500" dirty="0"/>
              <a:t>로그인정보가 일치하지 않습니다</a:t>
            </a:r>
            <a:r>
              <a:rPr lang="en-US" altLang="ko-KR" sz="1500" dirty="0"/>
              <a:t>!” </a:t>
            </a:r>
            <a:r>
              <a:rPr lang="ko-KR" altLang="en-US" sz="1500" dirty="0"/>
              <a:t>메시지를 전달한다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en-US" altLang="ko-KR" sz="1500" dirty="0" err="1"/>
              <a:t>MainFlow</a:t>
            </a:r>
            <a:r>
              <a:rPr lang="en-US" altLang="ko-KR" sz="1500" dirty="0"/>
              <a:t> 4 </a:t>
            </a:r>
            <a:r>
              <a:rPr lang="ko-KR" altLang="en-US" sz="1500" dirty="0"/>
              <a:t>이동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A-4 </a:t>
            </a:r>
            <a:r>
              <a:rPr lang="ko-KR" altLang="en-US" sz="1500" dirty="0"/>
              <a:t>사용자가 입력한 아이디에 해당하는 비밀번호가 존재하지 </a:t>
            </a:r>
            <a:r>
              <a:rPr lang="ko-KR" altLang="en-US" sz="1500" dirty="0" err="1" smtClean="0"/>
              <a:t>않을경우</a:t>
            </a:r>
            <a:endParaRPr lang="ko-KR" altLang="en-US" sz="1500" dirty="0"/>
          </a:p>
          <a:p>
            <a:r>
              <a:rPr lang="en-US" altLang="ko-KR" sz="1500" dirty="0"/>
              <a:t>1. “</a:t>
            </a:r>
            <a:r>
              <a:rPr lang="ko-KR" altLang="en-US" sz="1500" dirty="0"/>
              <a:t>로그인정보가 일치하지 않습니다</a:t>
            </a:r>
            <a:r>
              <a:rPr lang="en-US" altLang="ko-KR" sz="1500" dirty="0"/>
              <a:t>!” </a:t>
            </a:r>
            <a:r>
              <a:rPr lang="ko-KR" altLang="en-US" sz="1500" dirty="0"/>
              <a:t>메시지를 전달한다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en-US" altLang="ko-KR" sz="1500" dirty="0" err="1"/>
              <a:t>MainFlow</a:t>
            </a:r>
            <a:r>
              <a:rPr lang="en-US" altLang="ko-KR" sz="1500" dirty="0"/>
              <a:t> 4 </a:t>
            </a:r>
            <a:r>
              <a:rPr lang="ko-KR" altLang="en-US" sz="1500" dirty="0"/>
              <a:t>이동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3463413"/>
            <a:ext cx="3505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1988839"/>
            <a:ext cx="6264696" cy="3626507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b="1" spc="-12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UC004</a:t>
            </a:r>
            <a:r>
              <a:rPr lang="en-US" altLang="ko-KR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나도요리사레시피목록을조회하다</a:t>
            </a:r>
            <a:endParaRPr lang="ko-KR" altLang="en-US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1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나도요리사레시피목록을조회하다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17" y="1416418"/>
            <a:ext cx="7068967" cy="402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35338" y="1470138"/>
            <a:ext cx="748630" cy="212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37516" y="5441583"/>
            <a:ext cx="63427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Main </a:t>
            </a:r>
            <a:r>
              <a:rPr lang="en-US" altLang="ko-KR" sz="1500" dirty="0"/>
              <a:t>Flows</a:t>
            </a:r>
          </a:p>
          <a:p>
            <a:r>
              <a:rPr lang="en-US" altLang="ko-KR" sz="1500" dirty="0"/>
              <a:t>1. </a:t>
            </a:r>
            <a:r>
              <a:rPr lang="ko-KR" altLang="en-US" sz="1500" dirty="0"/>
              <a:t>사용자는 시스템에게 나도 요리사 </a:t>
            </a:r>
            <a:r>
              <a:rPr lang="ko-KR" altLang="en-US" sz="1500" dirty="0" err="1"/>
              <a:t>레시피</a:t>
            </a:r>
            <a:r>
              <a:rPr lang="ko-KR" altLang="en-US" sz="1500" dirty="0"/>
              <a:t> 목록 조회하기를 요청한다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74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나도요리사레시피목록을조회하다</a:t>
            </a:r>
            <a:endParaRPr lang="ko-KR" altLang="en-US" sz="3600" spc="-120" dirty="0"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943850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39016" y="4895257"/>
            <a:ext cx="689644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4. </a:t>
            </a:r>
            <a:r>
              <a:rPr lang="ko-KR" altLang="en-US" sz="1500" dirty="0" smtClean="0"/>
              <a:t>사용자는 </a:t>
            </a:r>
            <a:r>
              <a:rPr lang="ko-KR" altLang="en-US" sz="1500" dirty="0" err="1" smtClean="0"/>
              <a:t>카테고리정보</a:t>
            </a:r>
            <a:r>
              <a:rPr lang="en-US" altLang="ko-KR" sz="1500" dirty="0" smtClean="0"/>
              <a:t>(N-2)</a:t>
            </a:r>
            <a:r>
              <a:rPr lang="ko-KR" altLang="en-US" sz="1500" dirty="0" smtClean="0"/>
              <a:t>의 </a:t>
            </a:r>
            <a:r>
              <a:rPr lang="ko-KR" altLang="en-US" sz="1500" dirty="0" err="1" smtClean="0"/>
              <a:t>방법별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상황별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나라별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재료별에 해당하는</a:t>
            </a:r>
            <a:endParaRPr lang="en-US" altLang="ko-KR" sz="1500" dirty="0" smtClean="0"/>
          </a:p>
          <a:p>
            <a:r>
              <a:rPr lang="ko-KR" altLang="en-US" sz="1500" dirty="0" smtClean="0"/>
              <a:t>정보를 입력한다</a:t>
            </a:r>
            <a:r>
              <a:rPr lang="en-US" altLang="ko-KR" sz="1500" dirty="0" smtClean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N-2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카테고리 정보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err="1" smtClean="0"/>
              <a:t>방법별</a:t>
            </a:r>
            <a:r>
              <a:rPr lang="en-US" altLang="ko-KR" sz="1500" dirty="0" smtClean="0"/>
              <a:t>,</a:t>
            </a:r>
            <a:r>
              <a:rPr lang="ko-KR" altLang="en-US" sz="1500" dirty="0" err="1" smtClean="0"/>
              <a:t>상황별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나라별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재료별</a:t>
            </a:r>
            <a:endParaRPr lang="en-US" altLang="ko-KR" sz="15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051062" y="1772816"/>
            <a:ext cx="49660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r="9667" b="62363"/>
          <a:stretch/>
        </p:blipFill>
        <p:spPr bwMode="auto">
          <a:xfrm>
            <a:off x="58395" y="2708920"/>
            <a:ext cx="8796071" cy="1351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3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1988839"/>
            <a:ext cx="5904656" cy="3626507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UC012</a:t>
            </a:r>
            <a:r>
              <a:rPr lang="en-US" altLang="ko-KR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</a:t>
            </a:r>
            <a:r>
              <a:rPr lang="ko-KR" altLang="en-US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작성하다</a:t>
            </a: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1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27784" y="1700808"/>
            <a:ext cx="4176464" cy="4179528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b="1" spc="-120" dirty="0" smtClean="0">
                <a:solidFill>
                  <a:srgbClr val="775533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ko-KR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02   </a:t>
            </a:r>
            <a:r>
              <a:rPr lang="ko-KR" altLang="en-US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UC001</a:t>
            </a:r>
            <a:r>
              <a:rPr lang="en-US" altLang="ko-KR" sz="14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lang="en-US" altLang="ko-KR" sz="14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UC002</a:t>
            </a:r>
            <a:r>
              <a:rPr lang="en-US" altLang="ko-KR" sz="14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로그인하다</a:t>
            </a:r>
            <a:endParaRPr lang="en-US" altLang="ko-KR" sz="14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UC004</a:t>
            </a:r>
            <a:r>
              <a:rPr lang="en-US" altLang="ko-KR" sz="14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나도요리사레시피목록을</a:t>
            </a:r>
            <a:r>
              <a:rPr lang="ko-KR" altLang="en-US" sz="14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조회하다</a:t>
            </a:r>
            <a:endParaRPr lang="en-US" altLang="ko-KR" sz="14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UC012</a:t>
            </a:r>
            <a:r>
              <a:rPr lang="en-US" altLang="ko-KR" sz="14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레시피를작성하다</a:t>
            </a:r>
            <a:endParaRPr lang="en-US" altLang="ko-KR" sz="14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spc="-12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UC031 </a:t>
            </a:r>
            <a:r>
              <a:rPr lang="ko-KR" altLang="en-US" sz="1400" b="1" spc="-120" dirty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재료를 추가하다</a:t>
            </a:r>
            <a:endParaRPr lang="en-US" altLang="ko-KR" sz="14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algn="l">
              <a:lnSpc>
                <a:spcPct val="150000"/>
              </a:lnSpc>
              <a:buAutoNum type="arabicPlain" startAt="2"/>
            </a:pPr>
            <a:endParaRPr lang="ko-KR" altLang="en-US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 err="1" smtClean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kumimoji="0" lang="ko-KR" altLang="en-US" sz="3600" i="0" u="none" strike="noStrike" kern="1200" cap="none" spc="-120" normalizeH="0" baseline="0" noProof="0" dirty="0" smtClean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작성하다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943850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39016" y="4895257"/>
            <a:ext cx="41424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MainFlow</a:t>
            </a:r>
            <a:endParaRPr lang="en-US" altLang="ko-KR" sz="1500" dirty="0" smtClean="0"/>
          </a:p>
          <a:p>
            <a:r>
              <a:rPr lang="en-US" altLang="ko-KR" sz="1500" dirty="0" smtClean="0"/>
              <a:t>1.</a:t>
            </a:r>
            <a:r>
              <a:rPr lang="ko-KR" altLang="en-US" sz="1500" dirty="0" smtClean="0"/>
              <a:t>회원은 </a:t>
            </a:r>
            <a:r>
              <a:rPr lang="ko-KR" altLang="en-US" sz="1500" dirty="0"/>
              <a:t>시스템에게 </a:t>
            </a:r>
            <a:r>
              <a:rPr lang="ko-KR" altLang="en-US" sz="1500" dirty="0" err="1"/>
              <a:t>레시피</a:t>
            </a:r>
            <a:r>
              <a:rPr lang="ko-KR" altLang="en-US" sz="1500" dirty="0"/>
              <a:t> 작성을 요청한다</a:t>
            </a:r>
            <a:r>
              <a:rPr lang="en-US" altLang="ko-KR" sz="1500" dirty="0"/>
              <a:t>.</a:t>
            </a:r>
            <a:endParaRPr lang="en-US" altLang="ko-KR" sz="15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7587154" y="2708920"/>
            <a:ext cx="96405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3600" spc="-120" dirty="0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작성하다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r="25709" b="5534"/>
          <a:stretch/>
        </p:blipFill>
        <p:spPr bwMode="auto">
          <a:xfrm>
            <a:off x="830069" y="1052736"/>
            <a:ext cx="357362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5311" y="5421882"/>
            <a:ext cx="52293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ko-KR" altLang="en-US" sz="1500" dirty="0"/>
              <a:t>시스템은 사용자에게 </a:t>
            </a:r>
            <a:r>
              <a:rPr lang="ko-KR" altLang="en-US" sz="1500" dirty="0" err="1"/>
              <a:t>레시피정보</a:t>
            </a:r>
            <a:r>
              <a:rPr lang="en-US" altLang="ko-KR" sz="1500" dirty="0"/>
              <a:t>(N-2)</a:t>
            </a:r>
            <a:r>
              <a:rPr lang="ko-KR" altLang="en-US" sz="1500" dirty="0"/>
              <a:t>입력을 요청한다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1629670" y="2063975"/>
            <a:ext cx="6619120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N-2. </a:t>
            </a:r>
            <a:r>
              <a:rPr lang="ko-KR" altLang="en-US" sz="1500" dirty="0" err="1"/>
              <a:t>레시피</a:t>
            </a:r>
            <a:r>
              <a:rPr lang="ko-KR" altLang="en-US" sz="1500" dirty="0"/>
              <a:t> 정보</a:t>
            </a:r>
          </a:p>
          <a:p>
            <a:endParaRPr lang="ko-KR" altLang="en-US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레시피명</a:t>
            </a:r>
            <a:r>
              <a:rPr lang="en-US" altLang="ko-KR" sz="1500" dirty="0"/>
              <a:t>,</a:t>
            </a:r>
            <a:r>
              <a:rPr lang="ko-KR" altLang="en-US" sz="1500" dirty="0"/>
              <a:t>카테고리</a:t>
            </a:r>
            <a:r>
              <a:rPr lang="en-US" altLang="ko-KR" sz="1500" dirty="0"/>
              <a:t>(N-3),</a:t>
            </a:r>
            <a:r>
              <a:rPr lang="ko-KR" altLang="en-US" sz="1500" dirty="0"/>
              <a:t>요리정보</a:t>
            </a:r>
            <a:r>
              <a:rPr lang="en-US" altLang="ko-KR" sz="1500" dirty="0"/>
              <a:t>(N-8),</a:t>
            </a:r>
            <a:r>
              <a:rPr lang="ko-KR" altLang="en-US" sz="1500" dirty="0"/>
              <a:t>태그</a:t>
            </a:r>
            <a:r>
              <a:rPr lang="en-US" altLang="ko-KR" sz="1500" dirty="0"/>
              <a:t>,</a:t>
            </a:r>
            <a:r>
              <a:rPr lang="ko-KR" altLang="en-US" sz="1500" dirty="0"/>
              <a:t>완성사진</a:t>
            </a:r>
            <a:r>
              <a:rPr lang="en-US" altLang="ko-KR" sz="1500" dirty="0"/>
              <a:t>,</a:t>
            </a:r>
            <a:r>
              <a:rPr lang="ko-KR" altLang="en-US" sz="1500" dirty="0"/>
              <a:t>사용자 한마디</a:t>
            </a:r>
            <a:r>
              <a:rPr lang="en-US" altLang="ko-KR" sz="1500" dirty="0" smtClean="0"/>
              <a:t>,</a:t>
            </a:r>
          </a:p>
          <a:p>
            <a:r>
              <a:rPr lang="ko-KR" altLang="en-US" sz="1500" dirty="0" smtClean="0"/>
              <a:t> 주재료</a:t>
            </a:r>
            <a:r>
              <a:rPr lang="en-US" altLang="ko-KR" sz="1500" dirty="0"/>
              <a:t>(N-12),</a:t>
            </a:r>
            <a:r>
              <a:rPr lang="ko-KR" altLang="en-US" sz="1500" dirty="0" err="1"/>
              <a:t>부재료</a:t>
            </a:r>
            <a:r>
              <a:rPr lang="en-US" altLang="ko-KR" sz="1500" dirty="0"/>
              <a:t>(</a:t>
            </a:r>
            <a:r>
              <a:rPr lang="en-US" altLang="ko-KR" sz="1500" dirty="0" smtClean="0"/>
              <a:t>N-13),</a:t>
            </a:r>
            <a:r>
              <a:rPr lang="ko-KR" altLang="en-US" sz="1500" dirty="0" smtClean="0"/>
              <a:t>조리사진</a:t>
            </a:r>
            <a:r>
              <a:rPr lang="en-US" altLang="ko-KR" sz="1500" dirty="0"/>
              <a:t>,</a:t>
            </a:r>
            <a:r>
              <a:rPr lang="ko-KR" altLang="en-US" sz="1500" dirty="0"/>
              <a:t>조리방법</a:t>
            </a:r>
            <a:r>
              <a:rPr lang="en-US" altLang="ko-KR" sz="1500" dirty="0"/>
              <a:t>,</a:t>
            </a:r>
            <a:r>
              <a:rPr lang="ko-KR" altLang="en-US" sz="1500" dirty="0"/>
              <a:t>해시태그</a:t>
            </a:r>
            <a:r>
              <a:rPr lang="en-US" altLang="ko-KR" sz="1500" dirty="0"/>
              <a:t>,</a:t>
            </a:r>
            <a:r>
              <a:rPr lang="ko-KR" altLang="en-US" sz="1500" dirty="0"/>
              <a:t>좋아요</a:t>
            </a:r>
            <a:r>
              <a:rPr lang="en-US" altLang="ko-KR" sz="1500" dirty="0"/>
              <a:t>,</a:t>
            </a:r>
            <a:r>
              <a:rPr lang="ko-KR" altLang="en-US" sz="1500" dirty="0" err="1"/>
              <a:t>댓글목록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1001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t="30640" r="25709" b="41493"/>
          <a:stretch/>
        </p:blipFill>
        <p:spPr bwMode="auto">
          <a:xfrm>
            <a:off x="971600" y="3429000"/>
            <a:ext cx="6672947" cy="210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작성하다</a:t>
            </a: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r="26520" b="69083"/>
          <a:stretch/>
        </p:blipFill>
        <p:spPr bwMode="auto">
          <a:xfrm>
            <a:off x="971600" y="1124744"/>
            <a:ext cx="6564139" cy="233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636912"/>
            <a:ext cx="10572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003" y="2655093"/>
            <a:ext cx="9048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21" y="2688237"/>
            <a:ext cx="6286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71" y="2688237"/>
            <a:ext cx="90487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01" y="2927490"/>
            <a:ext cx="6381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26" y="2924944"/>
            <a:ext cx="8286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01" y="2924944"/>
            <a:ext cx="8096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23728" y="2276872"/>
            <a:ext cx="33123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15728" y="2669546"/>
            <a:ext cx="2024224" cy="32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8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t="30640" r="25709" b="41493"/>
          <a:stretch/>
        </p:blipFill>
        <p:spPr bwMode="auto">
          <a:xfrm>
            <a:off x="629622" y="3909665"/>
            <a:ext cx="8074266" cy="2543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작성하다</a:t>
            </a: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r="26520" b="69083"/>
          <a:stretch/>
        </p:blipFill>
        <p:spPr bwMode="auto">
          <a:xfrm>
            <a:off x="640606" y="1196752"/>
            <a:ext cx="7942608" cy="282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03" y="3429000"/>
            <a:ext cx="36004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195736" y="4699546"/>
            <a:ext cx="792088" cy="426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987824" y="476500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재</a:t>
            </a:r>
            <a:r>
              <a:rPr lang="ko-KR" altLang="en-US" dirty="0" err="1"/>
              <a:t>료</a:t>
            </a:r>
            <a:r>
              <a:rPr lang="ko-KR" altLang="en-US" dirty="0" err="1" smtClean="0"/>
              <a:t>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03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8720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작성하다</a:t>
            </a: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t="58098" r="25709" b="5534"/>
          <a:stretch/>
        </p:blipFill>
        <p:spPr bwMode="auto">
          <a:xfrm>
            <a:off x="779373" y="1333520"/>
            <a:ext cx="6672947" cy="274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18" y="2860505"/>
            <a:ext cx="4572859" cy="2433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79712" y="2617524"/>
            <a:ext cx="792088" cy="426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63888" y="3362943"/>
            <a:ext cx="648072" cy="426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91680" y="33629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순서추</a:t>
            </a:r>
            <a:r>
              <a:rPr lang="ko-KR" altLang="en-US" dirty="0" err="1"/>
              <a:t>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33146" y="378947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39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3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 err="1" smtClean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레시피작성하다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943850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76264" y="4437112"/>
            <a:ext cx="24929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작성한 </a:t>
            </a:r>
            <a:r>
              <a:rPr lang="ko-KR" altLang="en-US" sz="1500" dirty="0" err="1" smtClean="0"/>
              <a:t>레시피가</a:t>
            </a:r>
            <a:r>
              <a:rPr lang="ko-KR" altLang="en-US" sz="1500" dirty="0" smtClean="0"/>
              <a:t> 등록된다</a:t>
            </a:r>
            <a:r>
              <a:rPr lang="en-US" altLang="ko-KR" sz="1500" dirty="0" smtClean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47664" y="2996952"/>
            <a:ext cx="1584176" cy="1258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5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1988839"/>
            <a:ext cx="5904656" cy="3626507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b="1" spc="-12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UC031</a:t>
            </a:r>
            <a:r>
              <a:rPr lang="en-US" altLang="ko-KR" sz="2700" b="1" spc="-12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spc="-12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</a:t>
            </a:r>
            <a:r>
              <a:rPr lang="ko-KR" altLang="en-US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재료를추가하다</a:t>
            </a:r>
            <a:endParaRPr lang="ko-KR" altLang="en-US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 smtClean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재료를 추가하다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1"/>
          <a:stretch/>
        </p:blipFill>
        <p:spPr bwMode="auto">
          <a:xfrm>
            <a:off x="844152" y="1196752"/>
            <a:ext cx="7570273" cy="369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47864" y="2780928"/>
            <a:ext cx="2736304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noProof="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유즈케이스별</a:t>
            </a:r>
            <a:r>
              <a:rPr lang="ko-KR" altLang="en-US" sz="3600" spc="-120" noProof="0" dirty="0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spc="-120" noProof="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0" y="1171935"/>
            <a:ext cx="69913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6" t="66918" r="27459"/>
          <a:stretch/>
        </p:blipFill>
        <p:spPr bwMode="auto">
          <a:xfrm>
            <a:off x="899592" y="1748170"/>
            <a:ext cx="7108884" cy="280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27784" y="3787195"/>
            <a:ext cx="3240360" cy="1347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749996" y="3230730"/>
            <a:ext cx="301724" cy="33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763688" y="3814688"/>
            <a:ext cx="301724" cy="33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3688" y="4149080"/>
            <a:ext cx="1386418" cy="33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재료를 추가하다</a:t>
            </a: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9" y="1196752"/>
            <a:ext cx="3981491" cy="552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r="24679" b="91681"/>
          <a:stretch/>
        </p:blipFill>
        <p:spPr bwMode="auto">
          <a:xfrm>
            <a:off x="5065302" y="1340768"/>
            <a:ext cx="3710492" cy="8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7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338" y="121141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</a:t>
            </a:r>
            <a:endParaRPr lang="ko-KR" altLang="en-US" b="1" dirty="0">
              <a:solidFill>
                <a:srgbClr val="775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626" y="4653136"/>
            <a:ext cx="8081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관련 </a:t>
            </a:r>
            <a:r>
              <a:rPr lang="en-US" altLang="ko-KR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프로그램들이 대중적으로 인기를 얻으면서 요리관련 서비스들이 증가</a:t>
            </a:r>
            <a:endParaRPr lang="en-US" altLang="ko-KR" sz="1500" dirty="0" smtClean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넘쳐나는 </a:t>
            </a:r>
            <a:r>
              <a:rPr lang="ko-KR" altLang="en-US" sz="1500" dirty="0" err="1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</a:t>
            </a: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정보에서 자신에게 잘 맞는 요리 </a:t>
            </a:r>
            <a:r>
              <a:rPr lang="ko-KR" altLang="en-US" sz="1500" dirty="0" err="1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</a:t>
            </a: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골라볼 수 있는 </a:t>
            </a:r>
            <a:endParaRPr lang="en-US" altLang="ko-KR" sz="1500" dirty="0" smtClean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서비스의 필요</a:t>
            </a:r>
            <a:endParaRPr lang="en-US" altLang="ko-KR" sz="1500" dirty="0" smtClean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취향에 맞는 요리를 분석하여 </a:t>
            </a:r>
            <a:r>
              <a:rPr lang="ko-KR" altLang="en-US" sz="1500" dirty="0" err="1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</a:t>
            </a:r>
            <a:r>
              <a:rPr lang="ko-KR" altLang="en-US" sz="1500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제공하는 프로그램을 구상</a:t>
            </a:r>
            <a:endParaRPr lang="ko-KR" altLang="en-US" sz="1500" spc="-30" dirty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677275" y="5143106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 smtClean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2060361" cy="29084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850371"/>
            <a:ext cx="3204916" cy="18027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804870"/>
            <a:ext cx="2052819" cy="29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6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레몬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795974" y="2517428"/>
            <a:ext cx="1724025" cy="2047875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1720" y="1556792"/>
            <a:ext cx="5112568" cy="3240360"/>
          </a:xfrm>
          <a:noFill/>
          <a:effectLst/>
        </p:spPr>
        <p:txBody>
          <a:bodyPr anchor="ctr" anchorCtr="1">
            <a:norm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</a:pPr>
            <a:r>
              <a:rPr lang="ko-KR" altLang="en-US" sz="4000" b="1" spc="-120" dirty="0" smtClean="0">
                <a:solidFill>
                  <a:srgbClr val="32221D"/>
                </a:solidFill>
                <a:effectLst>
                  <a:outerShdw blurRad="38100" dist="38100" dir="3000000" algn="tl" rotWithShape="0">
                    <a:schemeClr val="bg2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끝</a:t>
            </a:r>
            <a:endParaRPr lang="en-US" altLang="ko-KR" sz="4000" b="1" spc="-120" dirty="0" smtClean="0">
              <a:solidFill>
                <a:srgbClr val="32221D"/>
              </a:solidFill>
              <a:effectLst>
                <a:outerShdw blurRad="38100" dist="38100" dir="3000000" algn="tl" rotWithShape="0">
                  <a:schemeClr val="bg2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28000" y="6381328"/>
            <a:ext cx="215796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30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30" dirty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 descr="딸기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474711" y="2904579"/>
            <a:ext cx="1323975" cy="1400175"/>
          </a:xfrm>
          <a:prstGeom prst="rect">
            <a:avLst/>
          </a:prstGeom>
        </p:spPr>
      </p:pic>
      <p:pic>
        <p:nvPicPr>
          <p:cNvPr id="10" name="그림 9" descr="라임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2517287" y="3068960"/>
            <a:ext cx="1343025" cy="138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ko-KR" altLang="en-US" sz="3600" i="0" u="none" strike="noStrike" kern="1200" cap="none" spc="-120" normalizeH="0" baseline="0" noProof="0" dirty="0" smtClean="0">
                <a:ln>
                  <a:noFill/>
                </a:ln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91078"/>
            <a:ext cx="2054895" cy="10043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99" y="4242348"/>
            <a:ext cx="1372698" cy="998637"/>
          </a:xfrm>
          <a:prstGeom prst="rect">
            <a:avLst/>
          </a:prstGeom>
        </p:spPr>
      </p:pic>
      <p:sp>
        <p:nvSpPr>
          <p:cNvPr id="4" name="덧셈 기호 3"/>
          <p:cNvSpPr/>
          <p:nvPr/>
        </p:nvSpPr>
        <p:spPr>
          <a:xfrm>
            <a:off x="1718509" y="3374245"/>
            <a:ext cx="609699" cy="526329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등호 5"/>
          <p:cNvSpPr/>
          <p:nvPr/>
        </p:nvSpPr>
        <p:spPr>
          <a:xfrm>
            <a:off x="3954937" y="3539986"/>
            <a:ext cx="787765" cy="56905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6573" y="119675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7755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  <a:endParaRPr lang="ko-KR" altLang="en-US" b="1" dirty="0">
              <a:solidFill>
                <a:srgbClr val="7755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9009" y="5137843"/>
            <a:ext cx="808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dirty="0" err="1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요리초보자에게</a:t>
            </a:r>
            <a:r>
              <a:rPr lang="ko-KR" altLang="en-US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취향에 맞는 음식을 </a:t>
            </a:r>
            <a:r>
              <a:rPr lang="ko-KR" altLang="en-US" dirty="0" err="1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찾아주고</a:t>
            </a:r>
            <a:r>
              <a:rPr lang="ko-KR" altLang="en-US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레시피를</a:t>
            </a:r>
            <a:r>
              <a:rPr lang="ko-KR" altLang="en-US" dirty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제공하는 프로그램</a:t>
            </a:r>
            <a:r>
              <a:rPr lang="en-US" altLang="ko-KR" dirty="0" smtClean="0">
                <a:solidFill>
                  <a:srgbClr val="32221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pc="-30" dirty="0">
              <a:solidFill>
                <a:srgbClr val="32221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9890" y="2930241"/>
            <a:ext cx="1899505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Food</a:t>
            </a:r>
            <a:endParaRPr lang="ko-KR" altLang="en-US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5277" y="4653411"/>
            <a:ext cx="1899505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Look</a:t>
            </a:r>
            <a:endParaRPr lang="ko-KR" altLang="en-US" sz="36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2218" y="3540911"/>
            <a:ext cx="1899505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>
                <a:latin typeface="HY견고딕" pitchFamily="18" charset="-127"/>
                <a:ea typeface="HY견고딕" pitchFamily="18" charset="-127"/>
              </a:rPr>
              <a:t>Flook</a:t>
            </a:r>
            <a:endParaRPr lang="ko-KR" altLang="en-US" sz="36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27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1988839"/>
            <a:ext cx="5904656" cy="3626507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800" b="1" spc="-120" dirty="0" err="1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2800" b="1" spc="-120" dirty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endParaRPr lang="ko-KR" altLang="en-US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19672" y="1988839"/>
            <a:ext cx="5904656" cy="3626507"/>
          </a:xfrm>
          <a:noFill/>
          <a:effectLst/>
        </p:spPr>
        <p:txBody>
          <a:bodyPr anchor="ctr" anchorCtr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UC001</a:t>
            </a:r>
            <a:r>
              <a:rPr lang="en-US" altLang="ko-KR" sz="2700" b="1" spc="-120" dirty="0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700" b="1" spc="-120" dirty="0" err="1" smtClean="0">
                <a:solidFill>
                  <a:srgbClr val="32221D"/>
                </a:solidFill>
                <a:effectLst>
                  <a:outerShdw blurRad="50800" dist="50800" dir="2700000" algn="tl" rotWithShape="0">
                    <a:schemeClr val="bg1">
                      <a:alpha val="7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lang="ko-KR" altLang="en-US" sz="2700" b="1" spc="-120" dirty="0" smtClean="0">
              <a:solidFill>
                <a:srgbClr val="32221D"/>
              </a:solidFill>
              <a:effectLst>
                <a:outerShdw blurRad="50800" dist="50800" dir="2700000" algn="tl" rotWithShape="0">
                  <a:schemeClr val="bg1">
                    <a:alpha val="7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콩1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5" name="그림 4" descr="콩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6" name="그림 5" descr="콩3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7" name="그림 6" descr="토마토2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8" name="그림 7" descr="토마토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8890" y="4880788"/>
            <a:ext cx="549220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1. </a:t>
            </a:r>
            <a:r>
              <a:rPr lang="ko-KR" altLang="en-US" sz="1500" dirty="0" smtClean="0"/>
              <a:t>사용자는 </a:t>
            </a:r>
            <a:r>
              <a:rPr lang="ko-KR" altLang="en-US" sz="1500" dirty="0"/>
              <a:t>시스템에게 회원가입을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ko-KR" altLang="en-US" sz="1500" dirty="0"/>
              <a:t>시스템은 사용자에게 </a:t>
            </a:r>
            <a:r>
              <a:rPr lang="ko-KR" altLang="en-US" sz="1500"/>
              <a:t>회원가입 </a:t>
            </a:r>
            <a:r>
              <a:rPr lang="ko-KR" altLang="en-US" sz="1500" smtClean="0"/>
              <a:t>방법</a:t>
            </a:r>
            <a:r>
              <a:rPr lang="en-US" altLang="ko-KR" sz="1500" smtClean="0"/>
              <a:t>(N-1)</a:t>
            </a:r>
            <a:r>
              <a:rPr lang="ko-KR" altLang="en-US" sz="1500" smtClean="0"/>
              <a:t>선택을 </a:t>
            </a:r>
            <a:r>
              <a:rPr lang="ko-KR" altLang="en-US" sz="1500" dirty="0"/>
              <a:t>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3. </a:t>
            </a:r>
            <a:r>
              <a:rPr lang="ko-KR" altLang="en-US" sz="1500" dirty="0"/>
              <a:t>사용자는 시스템에게 </a:t>
            </a:r>
            <a:r>
              <a:rPr lang="ko-KR" altLang="en-US" sz="1500"/>
              <a:t>회원가입 </a:t>
            </a:r>
            <a:r>
              <a:rPr lang="ko-KR" altLang="en-US" sz="1500" smtClean="0"/>
              <a:t>방법을 </a:t>
            </a:r>
            <a:r>
              <a:rPr lang="ko-KR" altLang="en-US" sz="1500"/>
              <a:t>선택한다</a:t>
            </a:r>
            <a:r>
              <a:rPr lang="en-US" altLang="ko-KR" sz="1500" smtClean="0"/>
              <a:t>.</a:t>
            </a:r>
            <a:endParaRPr lang="ko-KR" altLang="en-US" sz="15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446" y="1124744"/>
            <a:ext cx="6672745" cy="37534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l="40798" t="30831" r="41063" b="25227"/>
          <a:stretch/>
        </p:blipFill>
        <p:spPr>
          <a:xfrm>
            <a:off x="1425377" y="1122119"/>
            <a:ext cx="2754525" cy="3753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8960" y="4063120"/>
            <a:ext cx="3825086" cy="553998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bg1">
                <a:lumMod val="85000"/>
              </a:schemeClr>
            </a:glow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N-1. </a:t>
            </a:r>
            <a:r>
              <a:rPr lang="ko-KR" altLang="en-US" sz="1500" dirty="0"/>
              <a:t>회원가입 방법</a:t>
            </a:r>
          </a:p>
          <a:p>
            <a:r>
              <a:rPr lang="ko-KR" altLang="en-US" sz="1500" dirty="0" smtClean="0"/>
              <a:t>  </a:t>
            </a:r>
            <a:r>
              <a:rPr lang="en-US" altLang="ko-KR" sz="1500" dirty="0" smtClean="0"/>
              <a:t>- </a:t>
            </a:r>
            <a:r>
              <a:rPr lang="ko-KR" altLang="en-US" sz="1500" dirty="0" err="1" smtClean="0"/>
              <a:t>이메일을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통한 </a:t>
            </a:r>
            <a:r>
              <a:rPr lang="ko-KR" altLang="en-US" sz="1500" dirty="0" smtClean="0"/>
              <a:t>가입</a:t>
            </a:r>
            <a:r>
              <a:rPr lang="en-US" altLang="ko-KR" sz="1500" dirty="0" smtClean="0"/>
              <a:t>,  SNS</a:t>
            </a:r>
            <a:r>
              <a:rPr lang="ko-KR" altLang="en-US" sz="1500" dirty="0" smtClean="0"/>
              <a:t>를 통한 가입</a:t>
            </a:r>
            <a:endParaRPr lang="ko-KR" altLang="en-US" sz="1500" dirty="0"/>
          </a:p>
        </p:txBody>
      </p:sp>
      <p:sp>
        <p:nvSpPr>
          <p:cNvPr id="4" name="직사각형 3"/>
          <p:cNvSpPr/>
          <p:nvPr/>
        </p:nvSpPr>
        <p:spPr>
          <a:xfrm>
            <a:off x="2820687" y="4167696"/>
            <a:ext cx="689482" cy="386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05616" y="3619907"/>
            <a:ext cx="1478831" cy="513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56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종이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300" y="1105507"/>
            <a:ext cx="6361766" cy="35784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8890" y="4880788"/>
            <a:ext cx="504016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/>
              <a:t>1. </a:t>
            </a:r>
            <a:r>
              <a:rPr lang="ko-KR" altLang="en-US" sz="1500" dirty="0" smtClean="0"/>
              <a:t>사용자는 </a:t>
            </a:r>
            <a:r>
              <a:rPr lang="ko-KR" altLang="en-US" sz="1500" dirty="0"/>
              <a:t>시스템에게 회원가입을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ko-KR" altLang="en-US" sz="1500" dirty="0"/>
              <a:t>시스템은 사용자에게 </a:t>
            </a:r>
            <a:r>
              <a:rPr lang="ko-KR" altLang="en-US" sz="1500"/>
              <a:t>회원가입 </a:t>
            </a:r>
            <a:r>
              <a:rPr lang="ko-KR" altLang="en-US" sz="1500" smtClean="0"/>
              <a:t>방법</a:t>
            </a:r>
            <a:r>
              <a:rPr lang="en-US" altLang="ko-KR" sz="1500" smtClean="0"/>
              <a:t> </a:t>
            </a:r>
            <a:r>
              <a:rPr lang="ko-KR" altLang="en-US" sz="1500" dirty="0"/>
              <a:t>선택을 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3. </a:t>
            </a:r>
            <a:r>
              <a:rPr lang="ko-KR" altLang="en-US" sz="1500" dirty="0"/>
              <a:t>사용자는 시스템에게 </a:t>
            </a:r>
            <a:r>
              <a:rPr lang="ko-KR" altLang="en-US" sz="1500"/>
              <a:t>회원가입 </a:t>
            </a:r>
            <a:r>
              <a:rPr lang="ko-KR" altLang="en-US" sz="1500" smtClean="0"/>
              <a:t>방법을 </a:t>
            </a:r>
            <a:r>
              <a:rPr lang="ko-KR" altLang="en-US" sz="1500"/>
              <a:t>선택한다</a:t>
            </a:r>
            <a:r>
              <a:rPr lang="en-US" altLang="ko-KR" sz="1500" smtClean="0"/>
              <a:t>.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l="40691" t="29484" r="40673" b="29787"/>
          <a:stretch/>
        </p:blipFill>
        <p:spPr>
          <a:xfrm>
            <a:off x="3094050" y="1105507"/>
            <a:ext cx="2902266" cy="35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종이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99943" y="906438"/>
            <a:ext cx="8280920" cy="5761514"/>
          </a:xfrm>
          <a:prstGeom prst="rect">
            <a:avLst/>
          </a:prstGeom>
        </p:spPr>
      </p:pic>
      <p:pic>
        <p:nvPicPr>
          <p:cNvPr id="12" name="그림 11" descr="토마토2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7753490" y="5814297"/>
            <a:ext cx="990600" cy="1047750"/>
          </a:xfrm>
          <a:prstGeom prst="rect">
            <a:avLst/>
          </a:prstGeom>
        </p:spPr>
      </p:pic>
      <p:pic>
        <p:nvPicPr>
          <p:cNvPr id="13" name="그림 12" descr="토마토1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551214" y="5134335"/>
            <a:ext cx="933450" cy="962025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514490" y="188640"/>
            <a:ext cx="8229600" cy="7200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ko-KR" altLang="en-US" sz="3600" spc="-120" dirty="0" err="1" smtClean="0">
                <a:solidFill>
                  <a:srgbClr val="32221D"/>
                </a:solidFill>
                <a:effectLst>
                  <a:outerShdw blurRad="50800" dist="38100" dir="2700000" algn="ctr" rotWithShape="0">
                    <a:schemeClr val="bg2">
                      <a:alpha val="8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회원가입하다</a:t>
            </a:r>
            <a:endParaRPr kumimoji="0" lang="ko-KR" altLang="en-US" sz="3600" i="0" u="none" strike="noStrike" kern="1200" cap="none" spc="-120" normalizeH="0" baseline="0" noProof="0" dirty="0">
              <a:ln>
                <a:noFill/>
              </a:ln>
              <a:solidFill>
                <a:srgbClr val="32221D"/>
              </a:solidFill>
              <a:effectLst>
                <a:outerShdw blurRad="50800" dist="38100" dir="2700000" algn="ctr" rotWithShape="0">
                  <a:schemeClr val="bg2">
                    <a:alpha val="80000"/>
                  </a:scheme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콩1.pn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39552" y="-243408"/>
            <a:ext cx="1771650" cy="1533525"/>
          </a:xfrm>
          <a:prstGeom prst="rect">
            <a:avLst/>
          </a:prstGeom>
        </p:spPr>
      </p:pic>
      <p:pic>
        <p:nvPicPr>
          <p:cNvPr id="17" name="그림 16" descr="콩2.pn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7504" y="188640"/>
            <a:ext cx="295275" cy="257175"/>
          </a:xfrm>
          <a:prstGeom prst="rect">
            <a:avLst/>
          </a:prstGeom>
        </p:spPr>
      </p:pic>
      <p:pic>
        <p:nvPicPr>
          <p:cNvPr id="19" name="그림 18" descr="콩3.pn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395536" y="404664"/>
            <a:ext cx="266700" cy="285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9016" y="4895257"/>
            <a:ext cx="702468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4. </a:t>
            </a:r>
            <a:r>
              <a:rPr lang="ko-KR" altLang="en-US" sz="1500" dirty="0"/>
              <a:t>시스템은 사용자에게 선택한 회원가입 방법의 </a:t>
            </a:r>
            <a:r>
              <a:rPr lang="ko-KR" altLang="en-US" sz="1500"/>
              <a:t>로그인 </a:t>
            </a:r>
            <a:r>
              <a:rPr lang="ko-KR" altLang="en-US" sz="1500" smtClean="0"/>
              <a:t>정보</a:t>
            </a:r>
            <a:r>
              <a:rPr lang="en-US" altLang="ko-KR" sz="1500" smtClean="0"/>
              <a:t>(N-2)</a:t>
            </a:r>
            <a:r>
              <a:rPr lang="ko-KR" altLang="en-US" sz="1500" smtClean="0"/>
              <a:t>를 </a:t>
            </a:r>
            <a:r>
              <a:rPr lang="ko-KR" altLang="en-US" sz="1500" dirty="0"/>
              <a:t>요청한다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5. </a:t>
            </a:r>
            <a:r>
              <a:rPr lang="ko-KR" altLang="en-US" sz="1500" dirty="0"/>
              <a:t>사용자는 시스템에게 </a:t>
            </a:r>
            <a:r>
              <a:rPr lang="ko-KR" altLang="en-US" sz="1500"/>
              <a:t>로그인 </a:t>
            </a:r>
            <a:r>
              <a:rPr lang="ko-KR" altLang="en-US" sz="1500" smtClean="0"/>
              <a:t>정보를 </a:t>
            </a:r>
            <a:r>
              <a:rPr lang="ko-KR" altLang="en-US" sz="1500" dirty="0"/>
              <a:t>제공하고 확인을 </a:t>
            </a:r>
            <a:r>
              <a:rPr lang="ko-KR" altLang="en-US" sz="1500"/>
              <a:t>요청한다</a:t>
            </a:r>
            <a:r>
              <a:rPr lang="en-US" altLang="ko-KR" sz="1500" smtClean="0"/>
              <a:t>.</a:t>
            </a:r>
            <a:endParaRPr lang="en-US" altLang="ko-KR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149" y="9221971"/>
            <a:ext cx="3505200" cy="1590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364" y="7302226"/>
            <a:ext cx="3505200" cy="1590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90364" y="9221972"/>
            <a:ext cx="3505200" cy="1590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90364" y="7302227"/>
            <a:ext cx="3505200" cy="15906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3"/>
          <a:srcRect l="40691" t="29484" r="40673" b="29787"/>
          <a:stretch/>
        </p:blipFill>
        <p:spPr>
          <a:xfrm>
            <a:off x="912449" y="1252072"/>
            <a:ext cx="2769629" cy="34048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69254" y="2257108"/>
            <a:ext cx="40911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N-2 로그인 정보</a:t>
            </a:r>
          </a:p>
          <a:p>
            <a:r>
              <a:rPr lang="ko-KR" altLang="en-US" sz="1500" dirty="0" smtClean="0"/>
              <a:t>  </a:t>
            </a:r>
            <a:r>
              <a:rPr lang="en-US" altLang="ko-KR" sz="1500" dirty="0" smtClean="0"/>
              <a:t>- </a:t>
            </a:r>
            <a:r>
              <a:rPr lang="ko-KR" altLang="en-US" sz="1500" dirty="0" smtClean="0"/>
              <a:t>Email(id</a:t>
            </a:r>
            <a:r>
              <a:rPr lang="ko-KR" altLang="en-US" sz="1500" dirty="0"/>
              <a:t>)/password , 이름, 생일, 성별</a:t>
            </a:r>
          </a:p>
        </p:txBody>
      </p:sp>
    </p:spTree>
    <p:extLst>
      <p:ext uri="{BB962C8B-B14F-4D97-AF65-F5344CB8AC3E}">
        <p14:creationId xmlns:p14="http://schemas.microsoft.com/office/powerpoint/2010/main" val="148945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74806"/>
      </a:hlink>
      <a:folHlink>
        <a:srgbClr val="3F3F3F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537</Words>
  <Application>Microsoft Office PowerPoint</Application>
  <PresentationFormat>화면 슬라이드 쇼(4:3)</PresentationFormat>
  <Paragraphs>117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HY견고딕</vt:lpstr>
      <vt:lpstr>Arial</vt:lpstr>
      <vt:lpstr>Arial Unicode MS</vt:lpstr>
      <vt:lpstr>나눔 고딕</vt:lpstr>
      <vt:lpstr>나눔고딕</vt:lpstr>
      <vt:lpstr>Office 테마</vt:lpstr>
      <vt:lpstr>Flook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나만의 요리 레시피</dc:title>
  <dc:creator>네이버 한글캠페인</dc:creator>
  <cp:lastModifiedBy>Huni</cp:lastModifiedBy>
  <cp:revision>32</cp:revision>
  <dcterms:created xsi:type="dcterms:W3CDTF">2011-09-01T05:42:56Z</dcterms:created>
  <dcterms:modified xsi:type="dcterms:W3CDTF">2015-07-25T08:15:04Z</dcterms:modified>
</cp:coreProperties>
</file>